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58" r:id="rId3"/>
    <p:sldId id="260" r:id="rId4"/>
    <p:sldId id="291" r:id="rId5"/>
    <p:sldId id="293" r:id="rId6"/>
    <p:sldId id="299" r:id="rId7"/>
    <p:sldId id="292" r:id="rId8"/>
    <p:sldId id="284" r:id="rId9"/>
    <p:sldId id="296" r:id="rId10"/>
    <p:sldId id="297" r:id="rId11"/>
    <p:sldId id="295" r:id="rId12"/>
    <p:sldId id="294" r:id="rId13"/>
    <p:sldId id="285" r:id="rId14"/>
    <p:sldId id="286" r:id="rId15"/>
    <p:sldId id="287" r:id="rId16"/>
    <p:sldId id="288" r:id="rId17"/>
    <p:sldId id="289" r:id="rId18"/>
    <p:sldId id="300" r:id="rId19"/>
    <p:sldId id="298" r:id="rId20"/>
    <p:sldId id="281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8A04"/>
    <a:srgbClr val="2C2F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2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图片包含 男人, 飞行, 白色, 水&#10;&#10;描述已自动生成"/>
          <p:cNvPicPr>
            <a:picLocks noChangeAspect="1"/>
          </p:cNvPicPr>
          <p:nvPr userDrawn="1"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149E27-8DBA-4773-918E-0A714B35246E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91ECBF-B7F9-4DE3-AD5B-A13ACA908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物体, 黑色, 发动机, 金属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8" name="箭头: 五边形 7"/>
          <p:cNvSpPr/>
          <p:nvPr/>
        </p:nvSpPr>
        <p:spPr>
          <a:xfrm>
            <a:off x="233680" y="0"/>
            <a:ext cx="8158480" cy="6858000"/>
          </a:xfrm>
          <a:prstGeom prst="homePlate">
            <a:avLst>
              <a:gd name="adj" fmla="val 2807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箭头: 五边形 6"/>
          <p:cNvSpPr/>
          <p:nvPr/>
        </p:nvSpPr>
        <p:spPr>
          <a:xfrm>
            <a:off x="106680" y="0"/>
            <a:ext cx="8158480" cy="6858000"/>
          </a:xfrm>
          <a:prstGeom prst="homePlate">
            <a:avLst>
              <a:gd name="adj" fmla="val 28074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70560" y="2648585"/>
            <a:ext cx="35242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4400" b="1">
                <a:solidFill>
                  <a:srgbClr val="2C2F79"/>
                </a:solidFill>
                <a:latin typeface="+mj-lt"/>
              </a:rPr>
              <a:t>项目进展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670544" y="6177280"/>
            <a:ext cx="270657" cy="111760"/>
            <a:chOff x="826622" y="6177280"/>
            <a:chExt cx="270657" cy="111760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826622" y="6289040"/>
              <a:ext cx="270657" cy="0"/>
            </a:xfrm>
            <a:prstGeom prst="line">
              <a:avLst/>
            </a:prstGeom>
            <a:ln w="57150">
              <a:solidFill>
                <a:srgbClr val="FA8A0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826622" y="6177280"/>
              <a:ext cx="270657" cy="0"/>
            </a:xfrm>
            <a:prstGeom prst="line">
              <a:avLst/>
            </a:prstGeom>
            <a:ln w="57150">
              <a:solidFill>
                <a:srgbClr val="FA8A0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/>
          <p:cNvGrpSpPr/>
          <p:nvPr/>
        </p:nvGrpSpPr>
        <p:grpSpPr>
          <a:xfrm>
            <a:off x="-807720" y="-1351280"/>
            <a:ext cx="3952240" cy="914400"/>
            <a:chOff x="4064000" y="1727200"/>
            <a:chExt cx="3952240" cy="914400"/>
          </a:xfrm>
        </p:grpSpPr>
        <p:sp>
          <p:nvSpPr>
            <p:cNvPr id="18" name="矩形 17"/>
            <p:cNvSpPr/>
            <p:nvPr/>
          </p:nvSpPr>
          <p:spPr>
            <a:xfrm>
              <a:off x="4064000" y="1727200"/>
              <a:ext cx="914400" cy="914400"/>
            </a:xfrm>
            <a:prstGeom prst="rect">
              <a:avLst/>
            </a:prstGeom>
            <a:solidFill>
              <a:srgbClr val="2C2F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5076613" y="1727200"/>
              <a:ext cx="914400" cy="914400"/>
            </a:xfrm>
            <a:prstGeom prst="rect">
              <a:avLst/>
            </a:prstGeom>
            <a:solidFill>
              <a:srgbClr val="FA8A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6089226" y="1727200"/>
              <a:ext cx="914400" cy="91440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7101840" y="1727200"/>
              <a:ext cx="914400" cy="9144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689352" y="-1356163"/>
            <a:ext cx="10716260" cy="914400"/>
            <a:chOff x="1008380" y="2103120"/>
            <a:chExt cx="10716260" cy="914400"/>
          </a:xfrm>
        </p:grpSpPr>
        <p:sp>
          <p:nvSpPr>
            <p:cNvPr id="23" name="矩形 22"/>
            <p:cNvSpPr/>
            <p:nvPr/>
          </p:nvSpPr>
          <p:spPr>
            <a:xfrm>
              <a:off x="1008380" y="2103120"/>
              <a:ext cx="2270760" cy="914400"/>
            </a:xfrm>
            <a:prstGeom prst="rect">
              <a:avLst/>
            </a:prstGeom>
            <a:solidFill>
              <a:srgbClr val="2C2F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/>
                <a:t>44,47,121</a:t>
              </a:r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3823547" y="2103120"/>
              <a:ext cx="2270760" cy="914400"/>
            </a:xfrm>
            <a:prstGeom prst="rect">
              <a:avLst/>
            </a:prstGeom>
            <a:solidFill>
              <a:srgbClr val="FA8A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/>
                <a:t>250,138,4</a:t>
              </a:r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6638714" y="2103120"/>
              <a:ext cx="2270760" cy="91440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/>
                <a:t>59,56,56</a:t>
              </a:r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9453880" y="2103120"/>
              <a:ext cx="2270760" cy="9144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/>
                <a:t>175,171,171</a:t>
              </a:r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941070" y="3926840"/>
            <a:ext cx="45142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小组成员</a:t>
            </a:r>
            <a:r>
              <a:rPr lang="en-US" altLang="zh-CN"/>
              <a:t>:</a:t>
            </a:r>
            <a:r>
              <a:rPr lang="zh-CN" altLang="en-US"/>
              <a:t>冯韵嘉 李新豪 张乐宇 华睿祺 </a:t>
            </a:r>
          </a:p>
          <a:p>
            <a:r>
              <a:rPr lang="en-US" altLang="zh-CN"/>
              <a:t>	</a:t>
            </a:r>
            <a:r>
              <a:rPr lang="zh-CN" altLang="en-US"/>
              <a:t>仝启航 杨圣宇</a:t>
            </a: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五边形 2"/>
          <p:cNvSpPr/>
          <p:nvPr/>
        </p:nvSpPr>
        <p:spPr>
          <a:xfrm>
            <a:off x="0" y="352474"/>
            <a:ext cx="642938" cy="4846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08275" y="302402"/>
            <a:ext cx="18110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2C2F79"/>
                </a:solidFill>
              </a:rPr>
              <a:t>应用架构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643081" y="6228715"/>
            <a:ext cx="11048263" cy="0"/>
          </a:xfrm>
          <a:prstGeom prst="line">
            <a:avLst/>
          </a:prstGeom>
          <a:ln>
            <a:solidFill>
              <a:srgbClr val="2C2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223000" y="1678940"/>
            <a:ext cx="5907405" cy="3500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0660" y="1417955"/>
            <a:ext cx="5923915" cy="397764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矩形 7"/>
          <p:cNvSpPr/>
          <p:nvPr/>
        </p:nvSpPr>
        <p:spPr>
          <a:xfrm>
            <a:off x="3294863" y="4587114"/>
            <a:ext cx="702803" cy="3627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905583" y="4674019"/>
            <a:ext cx="1466247" cy="2644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MySQL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08660" y="1518285"/>
            <a:ext cx="10982960" cy="494538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箭头: 五边形 2"/>
          <p:cNvSpPr/>
          <p:nvPr/>
        </p:nvSpPr>
        <p:spPr>
          <a:xfrm>
            <a:off x="0" y="352474"/>
            <a:ext cx="642938" cy="4846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08910" y="352567"/>
            <a:ext cx="343916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2C2F79"/>
                </a:solidFill>
              </a:rPr>
              <a:t>下一个迭代的计划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669925" y="6668135"/>
            <a:ext cx="11034395" cy="0"/>
          </a:xfrm>
          <a:prstGeom prst="line">
            <a:avLst/>
          </a:prstGeom>
          <a:ln>
            <a:solidFill>
              <a:srgbClr val="2C2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53135" y="1576070"/>
            <a:ext cx="10410190" cy="4887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1进行权重最高（1）的功能性需求开发：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en-US" altLang="zh-CN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.电影文字描述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.电影截图展示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.卖票功能（儿童票，成人票，老年票）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.模拟刷卡和现金支付、电影票发送到email、在软件中可以查看已购买的票、打印票据为PDF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5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.查看周收入（所有电影和单个电影）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.比较电影票房</a:t>
            </a:r>
            <a:endParaRPr kumimoji="0" lang="zh-CN" altLang="en-US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2根据已建立的数据库模型创建数据库各表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 确立具体需求开发分工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 确立开发工具IDE，数据库软件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5 确立版本控制工具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 确立测试工具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7 确立接口规范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 撰写软件开发架构文档</a:t>
            </a:r>
          </a:p>
          <a:p>
            <a:pPr algn="just">
              <a:lnSpc>
                <a:spcPct val="120000"/>
              </a:lnSpc>
              <a:defRPr/>
            </a:pPr>
            <a:endParaRPr kumimoji="0" lang="zh-CN" altLang="en-US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08275" y="1479177"/>
            <a:ext cx="4901484" cy="29718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箭头: 五边形 2"/>
          <p:cNvSpPr/>
          <p:nvPr/>
        </p:nvSpPr>
        <p:spPr>
          <a:xfrm>
            <a:off x="0" y="352474"/>
            <a:ext cx="642938" cy="4846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08275" y="302402"/>
            <a:ext cx="18110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2C2F79"/>
                </a:solidFill>
              </a:rPr>
              <a:t>版本控制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643081" y="6228715"/>
            <a:ext cx="11048263" cy="0"/>
          </a:xfrm>
          <a:prstGeom prst="line">
            <a:avLst/>
          </a:prstGeom>
          <a:ln>
            <a:solidFill>
              <a:srgbClr val="2C2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571869" y="5139973"/>
            <a:ext cx="11391531" cy="681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kumimoji="0" sz="1600" b="0" i="0" u="none" strike="noStrike" cap="none" spc="0" normalizeH="0" baseline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项目地址：https://github.com/Venomquq/Software-Engineering-Project/tree/master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sz="1600" b="0" i="0" u="none" strike="noStrike" cap="none" spc="0" normalizeH="0" baseline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开发过程管理：采用敏捷开发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953211" y="1576173"/>
            <a:ext cx="4411611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第一次迭代完成网页前端，后端业务层及数据库的搭建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第二次迭代完成移动端的开发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第三次迭代完成项目测试</a:t>
            </a:r>
          </a:p>
        </p:txBody>
      </p:sp>
      <p:pic>
        <p:nvPicPr>
          <p:cNvPr id="5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5230" y="1219200"/>
            <a:ext cx="4914265" cy="323151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FA2CCEF-E6A2-4401-A62E-5ED583A98F39}"/>
              </a:ext>
            </a:extLst>
          </p:cNvPr>
          <p:cNvSpPr/>
          <p:nvPr/>
        </p:nvSpPr>
        <p:spPr>
          <a:xfrm>
            <a:off x="10546080" y="2786743"/>
            <a:ext cx="557349" cy="16639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08025" y="1478915"/>
            <a:ext cx="10222865" cy="1965325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箭头: 五边形 2"/>
          <p:cNvSpPr/>
          <p:nvPr/>
        </p:nvSpPr>
        <p:spPr>
          <a:xfrm>
            <a:off x="0" y="352474"/>
            <a:ext cx="642938" cy="4846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08275" y="302402"/>
            <a:ext cx="18110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2C2F79"/>
                </a:solidFill>
              </a:rPr>
              <a:t>过程管理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643081" y="6228715"/>
            <a:ext cx="11048263" cy="0"/>
          </a:xfrm>
          <a:prstGeom prst="line">
            <a:avLst/>
          </a:prstGeom>
          <a:ln>
            <a:solidFill>
              <a:srgbClr val="2C2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53135" y="1576070"/>
            <a:ext cx="943229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阶段一：进行需求分析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阶段二：软件设计与实现，包括架构设计，数据库设计，界面设计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阶段三：软件检验（validation 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&amp; verification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），包括组件测试，系统测试和验收测试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阶段四：软件演化，对已开发软件提出新的需求，加以改进</a:t>
            </a:r>
          </a:p>
        </p:txBody>
      </p:sp>
      <p:pic>
        <p:nvPicPr>
          <p:cNvPr id="6" name="Picture 3" descr="2.2 Incremental-dev.ep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660" y="3546475"/>
            <a:ext cx="4279900" cy="2579370"/>
          </a:xfrm>
          <a:prstGeom prst="rect">
            <a:avLst/>
          </a:prstGeom>
        </p:spPr>
      </p:pic>
      <p:pic>
        <p:nvPicPr>
          <p:cNvPr id="7" name="Picture 3" descr="2.6 Testing-process.ep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9140" y="4118610"/>
            <a:ext cx="5274310" cy="162877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数据库设计</a:t>
            </a:r>
          </a:p>
        </p:txBody>
      </p:sp>
      <p:pic>
        <p:nvPicPr>
          <p:cNvPr id="6" name="内容占位符 5" descr="屏幕快照 2021-03-07 下午9.07.4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2340" y="1390015"/>
            <a:ext cx="9749790" cy="541909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数据库主表设计</a:t>
            </a:r>
            <a:endParaRPr lang="zh-CN" altLang="en-US"/>
          </a:p>
        </p:txBody>
      </p:sp>
      <p:pic>
        <p:nvPicPr>
          <p:cNvPr id="4" name="内容占位符 3" descr="屏幕快照 2021-03-07 下午9.09.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5675" y="1525270"/>
            <a:ext cx="8175625" cy="465201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数据库主表设计</a:t>
            </a:r>
          </a:p>
        </p:txBody>
      </p:sp>
      <p:pic>
        <p:nvPicPr>
          <p:cNvPr id="4" name="内容占位符 3" descr="屏幕快照 2021-03-07 下午9.09.2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815" y="1224280"/>
            <a:ext cx="8487410" cy="513334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>
                <a:sym typeface="+mn-ea"/>
              </a:rPr>
              <a:t>数据库主表设计</a:t>
            </a:r>
            <a:endParaRPr lang="zh-CN" altLang="en-US"/>
          </a:p>
        </p:txBody>
      </p:sp>
      <p:pic>
        <p:nvPicPr>
          <p:cNvPr id="4" name="内容占位符 3" descr="屏幕快照 2021-03-07 下午9.09.3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52245"/>
            <a:ext cx="8464550" cy="518541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ym typeface="+mn-ea"/>
              </a:rPr>
              <a:t>ER Diagram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FA7E1F3-9DC5-43AE-BAA9-50D14A099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884" y="1399562"/>
            <a:ext cx="7253424" cy="509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19255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Daily meeting</a:t>
            </a:r>
            <a:r>
              <a:rPr lang="zh-CN" altLang="en-US"/>
              <a:t>记录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994" y="1477645"/>
            <a:ext cx="6333417" cy="53803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81646" y="2365348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2020/12/02/16:47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181646" y="2595871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2020/12/23 18:12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167792" y="2832988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2021/01/29 14:22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6167792" y="3049966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2021/02/04 19:13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181646" y="3273024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2021/02/09 20:44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6181646" y="3511778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2021/02/18 12:35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6167792" y="3734836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2021/02/22 16:32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6181646" y="3972787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2021/02/26 11:15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6181646" y="4235040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2021/02/28 17:42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181646" y="4487519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2021/03/03 14:52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6181646" y="4744745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2021/03/05 20:44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6167792" y="5003418"/>
            <a:ext cx="36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503050405090304" pitchFamily="18" charset="0"/>
              </a:rPr>
              <a:t>2021/03/07 15:04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F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箭头: 五边形 4"/>
          <p:cNvSpPr/>
          <p:nvPr/>
        </p:nvSpPr>
        <p:spPr>
          <a:xfrm>
            <a:off x="233680" y="0"/>
            <a:ext cx="4246880" cy="6858000"/>
          </a:xfrm>
          <a:prstGeom prst="homePlate">
            <a:avLst>
              <a:gd name="adj" fmla="val 28074"/>
            </a:avLst>
          </a:prstGeom>
          <a:solidFill>
            <a:srgbClr val="FA8A0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箭头: 五边形 3"/>
          <p:cNvSpPr/>
          <p:nvPr/>
        </p:nvSpPr>
        <p:spPr>
          <a:xfrm>
            <a:off x="0" y="0"/>
            <a:ext cx="4246880" cy="6858000"/>
          </a:xfrm>
          <a:prstGeom prst="homePlate">
            <a:avLst>
              <a:gd name="adj" fmla="val 28074"/>
            </a:avLst>
          </a:prstGeom>
          <a:blipFill>
            <a:blip r:embed="rId2"/>
            <a:stretch>
              <a:fillRect l="-71326" r="-70899"/>
            </a:stretch>
          </a:blip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5252720" y="1236772"/>
            <a:ext cx="6395302" cy="4535805"/>
            <a:chOff x="5252720" y="1107231"/>
            <a:chExt cx="6395302" cy="4535805"/>
          </a:xfrm>
        </p:grpSpPr>
        <p:grpSp>
          <p:nvGrpSpPr>
            <p:cNvPr id="9" name="组合 8"/>
            <p:cNvGrpSpPr/>
            <p:nvPr/>
          </p:nvGrpSpPr>
          <p:grpSpPr>
            <a:xfrm>
              <a:off x="5252720" y="1107231"/>
              <a:ext cx="5262880" cy="953135"/>
              <a:chOff x="5252720" y="1107231"/>
              <a:chExt cx="5262880" cy="953135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6284595" y="1107231"/>
                <a:ext cx="4231005" cy="9531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000" b="1">
                    <a:solidFill>
                      <a:schemeClr val="bg1"/>
                    </a:solidFill>
                  </a:rPr>
                  <a:t>人员分工</a:t>
                </a:r>
                <a:endParaRPr lang="en-US" altLang="zh-CN" sz="3200" b="1">
                  <a:solidFill>
                    <a:schemeClr val="bg1"/>
                  </a:solidFill>
                </a:endParaRPr>
              </a:p>
              <a:p>
                <a:endParaRPr lang="en-US" altLang="zh-CN" sz="1600">
                  <a:solidFill>
                    <a:schemeClr val="bg1"/>
                  </a:solidFill>
                </a:endParaRPr>
              </a:p>
            </p:txBody>
          </p:sp>
          <p:sp>
            <p:nvSpPr>
              <p:cNvPr id="8" name="矩形: 圆角 7"/>
              <p:cNvSpPr/>
              <p:nvPr/>
            </p:nvSpPr>
            <p:spPr>
              <a:xfrm>
                <a:off x="5252720" y="1107231"/>
                <a:ext cx="1032510" cy="772160"/>
              </a:xfrm>
              <a:prstGeom prst="roundRect">
                <a:avLst>
                  <a:gd name="adj" fmla="val 4445"/>
                </a:avLst>
              </a:prstGeom>
              <a:solidFill>
                <a:srgbClr val="FA8A04">
                  <a:alpha val="9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b="1"/>
                  <a:t>01</a:t>
                </a:r>
                <a:endParaRPr lang="zh-CN" altLang="en-US" sz="3600" b="1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5252720" y="2281981"/>
              <a:ext cx="5609464" cy="953135"/>
              <a:chOff x="5252720" y="1078021"/>
              <a:chExt cx="5609464" cy="953135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6285104" y="1078021"/>
                <a:ext cx="4577080" cy="9531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000" b="1">
                    <a:solidFill>
                      <a:schemeClr val="bg1"/>
                    </a:solidFill>
                  </a:rPr>
                  <a:t>第一个</a:t>
                </a:r>
                <a:r>
                  <a:rPr lang="en-US" altLang="zh-CN" sz="4000" b="1">
                    <a:solidFill>
                      <a:schemeClr val="bg1"/>
                    </a:solidFill>
                  </a:rPr>
                  <a:t>sprint</a:t>
                </a:r>
                <a:r>
                  <a:rPr lang="zh-CN" altLang="en-US" sz="4000" b="1">
                    <a:solidFill>
                      <a:schemeClr val="bg1"/>
                    </a:solidFill>
                  </a:rPr>
                  <a:t>的计划</a:t>
                </a:r>
                <a:endParaRPr lang="en-US" altLang="zh-CN" sz="3200" b="1">
                  <a:solidFill>
                    <a:schemeClr val="bg1"/>
                  </a:solidFill>
                </a:endParaRPr>
              </a:p>
              <a:p>
                <a:endParaRPr lang="zh-CN" altLang="en-US" sz="160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252720" y="1107231"/>
                <a:ext cx="1031875" cy="772160"/>
              </a:xfrm>
              <a:prstGeom prst="roundRect">
                <a:avLst>
                  <a:gd name="adj" fmla="val 4445"/>
                </a:avLst>
              </a:prstGeom>
              <a:solidFill>
                <a:srgbClr val="FA8A04">
                  <a:alpha val="9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b="1"/>
                  <a:t>02</a:t>
                </a:r>
                <a:endParaRPr lang="zh-CN" altLang="en-US" sz="3600" b="1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5252720" y="3485941"/>
              <a:ext cx="6395302" cy="1094610"/>
              <a:chOff x="5252720" y="1078021"/>
              <a:chExt cx="6395302" cy="1094610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6285104" y="1078021"/>
                <a:ext cx="5362918" cy="1094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000" b="1">
                    <a:solidFill>
                      <a:schemeClr val="bg1"/>
                    </a:solidFill>
                  </a:rPr>
                  <a:t>版本控制 过程管理</a:t>
                </a:r>
                <a:r>
                  <a:rPr lang="zh-CN" altLang="en-US" sz="3200" b="1">
                    <a:solidFill>
                      <a:schemeClr val="bg1"/>
                    </a:solidFill>
                  </a:rPr>
                  <a:t> </a:t>
                </a:r>
                <a:endParaRPr lang="en-US" altLang="zh-CN" sz="3200" b="1">
                  <a:solidFill>
                    <a:schemeClr val="bg1"/>
                  </a:solidFill>
                </a:endParaRPr>
              </a:p>
              <a:p>
                <a:endParaRPr lang="zh-CN" altLang="en-US" sz="160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矩形: 圆角 14"/>
              <p:cNvSpPr/>
              <p:nvPr/>
            </p:nvSpPr>
            <p:spPr>
              <a:xfrm>
                <a:off x="5252720" y="1107231"/>
                <a:ext cx="1031875" cy="772160"/>
              </a:xfrm>
              <a:prstGeom prst="roundRect">
                <a:avLst>
                  <a:gd name="adj" fmla="val 4445"/>
                </a:avLst>
              </a:prstGeom>
              <a:solidFill>
                <a:srgbClr val="FA8A04">
                  <a:alpha val="9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b="1"/>
                  <a:t>03</a:t>
                </a:r>
                <a:endParaRPr lang="zh-CN" altLang="en-US" sz="3600" b="1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5253355" y="4689901"/>
              <a:ext cx="3757804" cy="953135"/>
              <a:chOff x="5253355" y="1078021"/>
              <a:chExt cx="3757804" cy="953135"/>
            </a:xfrm>
          </p:grpSpPr>
          <p:sp>
            <p:nvSpPr>
              <p:cNvPr id="17" name="文本框 16"/>
              <p:cNvSpPr txBox="1"/>
              <p:nvPr/>
            </p:nvSpPr>
            <p:spPr>
              <a:xfrm>
                <a:off x="6285104" y="1078021"/>
                <a:ext cx="2726055" cy="9531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000" b="1">
                    <a:solidFill>
                      <a:schemeClr val="bg1"/>
                    </a:solidFill>
                  </a:rPr>
                  <a:t>数据库设计</a:t>
                </a:r>
                <a:endParaRPr lang="en-US" altLang="zh-CN" sz="3200" b="1">
                  <a:solidFill>
                    <a:schemeClr val="bg1"/>
                  </a:solidFill>
                </a:endParaRPr>
              </a:p>
              <a:p>
                <a:endParaRPr lang="zh-CN" altLang="en-US" sz="160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矩形: 圆角 17"/>
              <p:cNvSpPr/>
              <p:nvPr/>
            </p:nvSpPr>
            <p:spPr>
              <a:xfrm>
                <a:off x="5253355" y="1078021"/>
                <a:ext cx="1031240" cy="772160"/>
              </a:xfrm>
              <a:prstGeom prst="roundRect">
                <a:avLst>
                  <a:gd name="adj" fmla="val 4445"/>
                </a:avLst>
              </a:prstGeom>
              <a:solidFill>
                <a:srgbClr val="FA8A04">
                  <a:alpha val="9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b="1"/>
                  <a:t>04</a:t>
                </a:r>
                <a:endParaRPr lang="zh-CN" altLang="en-US" sz="3600" b="1"/>
              </a:p>
            </p:txBody>
          </p:sp>
        </p:grpSp>
      </p:grpSp>
      <p:sp>
        <p:nvSpPr>
          <p:cNvPr id="19" name="椭圆 18"/>
          <p:cNvSpPr/>
          <p:nvPr/>
        </p:nvSpPr>
        <p:spPr>
          <a:xfrm>
            <a:off x="1044916" y="2561493"/>
            <a:ext cx="1735015" cy="1735015"/>
          </a:xfrm>
          <a:prstGeom prst="ellipse">
            <a:avLst/>
          </a:prstGeom>
          <a:solidFill>
            <a:srgbClr val="FA8A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1"/>
              <a:t>目录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物体, 黑色, 发动机, 金属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8" name="箭头: 五边形 7"/>
          <p:cNvSpPr/>
          <p:nvPr/>
        </p:nvSpPr>
        <p:spPr>
          <a:xfrm>
            <a:off x="233680" y="0"/>
            <a:ext cx="8158480" cy="6858000"/>
          </a:xfrm>
          <a:prstGeom prst="homePlate">
            <a:avLst>
              <a:gd name="adj" fmla="val 2807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箭头: 五边形 6"/>
          <p:cNvSpPr/>
          <p:nvPr/>
        </p:nvSpPr>
        <p:spPr>
          <a:xfrm>
            <a:off x="0" y="0"/>
            <a:ext cx="8158480" cy="6858000"/>
          </a:xfrm>
          <a:prstGeom prst="homePlate">
            <a:avLst>
              <a:gd name="adj" fmla="val 28074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70544" y="3339768"/>
            <a:ext cx="576580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>
                <a:solidFill>
                  <a:srgbClr val="2C2F79"/>
                </a:solidFill>
                <a:latin typeface="+mj-lt"/>
              </a:rPr>
              <a:t>Thanks for watching!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670544" y="6177280"/>
            <a:ext cx="270657" cy="111760"/>
            <a:chOff x="826622" y="6177280"/>
            <a:chExt cx="270657" cy="111760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826622" y="6289040"/>
              <a:ext cx="270657" cy="0"/>
            </a:xfrm>
            <a:prstGeom prst="line">
              <a:avLst/>
            </a:prstGeom>
            <a:ln w="57150">
              <a:solidFill>
                <a:srgbClr val="FA8A0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826622" y="6177280"/>
              <a:ext cx="270657" cy="0"/>
            </a:xfrm>
            <a:prstGeom prst="line">
              <a:avLst/>
            </a:prstGeom>
            <a:ln w="57150">
              <a:solidFill>
                <a:srgbClr val="FA8A0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五边形 2"/>
          <p:cNvSpPr/>
          <p:nvPr/>
        </p:nvSpPr>
        <p:spPr>
          <a:xfrm>
            <a:off x="0" y="352474"/>
            <a:ext cx="642938" cy="4846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08275" y="302402"/>
            <a:ext cx="18110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2C2F79"/>
                </a:solidFill>
              </a:rPr>
              <a:t>人员分工</a:t>
            </a:r>
          </a:p>
        </p:txBody>
      </p:sp>
      <p:sp>
        <p:nvSpPr>
          <p:cNvPr id="8" name="矩形 7"/>
          <p:cNvSpPr/>
          <p:nvPr/>
        </p:nvSpPr>
        <p:spPr>
          <a:xfrm>
            <a:off x="5830570" y="1478915"/>
            <a:ext cx="5850890" cy="2971800"/>
          </a:xfrm>
          <a:prstGeom prst="rect">
            <a:avLst/>
          </a:prstGeom>
          <a:blipFill>
            <a:blip r:embed="rId2"/>
            <a:stretch>
              <a:fillRect t="-15880" b="-1574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08025" y="1257300"/>
            <a:ext cx="4901565" cy="1272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前端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:</a:t>
            </a: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张乐宇</a:t>
            </a:r>
          </a:p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移动端：李新豪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08025" y="2529840"/>
            <a:ext cx="4901565" cy="1272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数据库设计：冯韵嘉 </a:t>
            </a:r>
          </a:p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后端：仝启航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08025" y="3707765"/>
            <a:ext cx="3988435" cy="1272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测试：华睿祺 </a:t>
            </a:r>
          </a:p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文档：杨圣宇</a:t>
            </a:r>
            <a:r>
              <a:rPr lang="zh-CN" altLang="en-US" sz="16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571326" y="6352540"/>
            <a:ext cx="11048263" cy="0"/>
          </a:xfrm>
          <a:prstGeom prst="line">
            <a:avLst/>
          </a:prstGeom>
          <a:ln>
            <a:solidFill>
              <a:srgbClr val="FA8A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五边形 2"/>
          <p:cNvSpPr/>
          <p:nvPr/>
        </p:nvSpPr>
        <p:spPr>
          <a:xfrm>
            <a:off x="0" y="352474"/>
            <a:ext cx="642938" cy="4846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35580" y="352567"/>
            <a:ext cx="369887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b="1">
                <a:solidFill>
                  <a:srgbClr val="2C2F79"/>
                </a:solidFill>
                <a:sym typeface="+mn-ea"/>
              </a:rPr>
              <a:t>第一个</a:t>
            </a:r>
            <a:r>
              <a:rPr lang="en-US" altLang="zh-CN" sz="3200" b="1">
                <a:solidFill>
                  <a:srgbClr val="2C2F79"/>
                </a:solidFill>
                <a:sym typeface="+mn-ea"/>
              </a:rPr>
              <a:t>sprint</a:t>
            </a:r>
            <a:r>
              <a:rPr lang="zh-CN" altLang="en-US" sz="3200" b="1">
                <a:solidFill>
                  <a:srgbClr val="2C2F79"/>
                </a:solidFill>
                <a:sym typeface="+mn-ea"/>
              </a:rPr>
              <a:t>的计划</a:t>
            </a:r>
          </a:p>
        </p:txBody>
      </p:sp>
      <p:sp>
        <p:nvSpPr>
          <p:cNvPr id="7" name="矩形 6"/>
          <p:cNvSpPr/>
          <p:nvPr/>
        </p:nvSpPr>
        <p:spPr>
          <a:xfrm>
            <a:off x="643538" y="1676400"/>
            <a:ext cx="3526490" cy="2248040"/>
          </a:xfrm>
          <a:prstGeom prst="rect">
            <a:avLst/>
          </a:prstGeom>
          <a:blipFill>
            <a:blip r:embed="rId2"/>
            <a:stretch>
              <a:fillRect l="-2381" r="-2364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630203" y="3973656"/>
            <a:ext cx="3526490" cy="1721475"/>
            <a:chOff x="630203" y="3490604"/>
            <a:chExt cx="3526490" cy="1721475"/>
          </a:xfrm>
        </p:grpSpPr>
        <p:sp>
          <p:nvSpPr>
            <p:cNvPr id="48" name="矩形 47"/>
            <p:cNvSpPr/>
            <p:nvPr/>
          </p:nvSpPr>
          <p:spPr>
            <a:xfrm>
              <a:off x="630203" y="3490604"/>
              <a:ext cx="3526490" cy="17214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735271" y="3579014"/>
              <a:ext cx="3315085" cy="9772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zh-CN" altLang="en-US" sz="48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</a:t>
              </a:r>
              <a:r>
                <a:rPr lang="en-US" altLang="zh-CN" sz="48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48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</a:t>
              </a:r>
            </a:p>
          </p:txBody>
        </p:sp>
      </p:grpSp>
      <p:sp>
        <p:nvSpPr>
          <p:cNvPr id="53" name="矩形 52"/>
          <p:cNvSpPr/>
          <p:nvPr/>
        </p:nvSpPr>
        <p:spPr>
          <a:xfrm>
            <a:off x="4472325" y="1676400"/>
            <a:ext cx="3526490" cy="2248040"/>
          </a:xfrm>
          <a:prstGeom prst="rect">
            <a:avLst/>
          </a:prstGeom>
          <a:blipFill>
            <a:blip r:embed="rId3"/>
            <a:stretch>
              <a:fillRect t="-2303" b="-2277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4472325" y="3973656"/>
            <a:ext cx="3526490" cy="1721475"/>
            <a:chOff x="630203" y="3490604"/>
            <a:chExt cx="3526490" cy="1721475"/>
          </a:xfrm>
        </p:grpSpPr>
        <p:sp>
          <p:nvSpPr>
            <p:cNvPr id="55" name="矩形 54"/>
            <p:cNvSpPr/>
            <p:nvPr/>
          </p:nvSpPr>
          <p:spPr>
            <a:xfrm>
              <a:off x="630203" y="3490604"/>
              <a:ext cx="3526490" cy="1721475"/>
            </a:xfrm>
            <a:prstGeom prst="rect">
              <a:avLst/>
            </a:prstGeom>
            <a:solidFill>
              <a:srgbClr val="FA8A0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736541" y="3579014"/>
              <a:ext cx="3315085" cy="1568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en-US" altLang="zh-CN" sz="4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build   test </a:t>
              </a:r>
            </a:p>
            <a:p>
              <a:pPr algn="just">
                <a:lnSpc>
                  <a:spcPct val="120000"/>
                </a:lnSpc>
                <a:defRPr/>
              </a:pPr>
              <a:r>
                <a:rPr lang="zh-CN" altLang="en-US" sz="4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</a:t>
              </a:r>
            </a:p>
          </p:txBody>
        </p:sp>
      </p:grpSp>
      <p:sp>
        <p:nvSpPr>
          <p:cNvPr id="57" name="矩形 56"/>
          <p:cNvSpPr/>
          <p:nvPr/>
        </p:nvSpPr>
        <p:spPr>
          <a:xfrm>
            <a:off x="8314446" y="1676400"/>
            <a:ext cx="3526490" cy="2248040"/>
          </a:xfrm>
          <a:prstGeom prst="rect">
            <a:avLst/>
          </a:prstGeom>
          <a:blipFill>
            <a:blip r:embed="rId4"/>
            <a:stretch>
              <a:fillRect t="-2303" b="-2277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8" name="组合 57"/>
          <p:cNvGrpSpPr/>
          <p:nvPr/>
        </p:nvGrpSpPr>
        <p:grpSpPr>
          <a:xfrm>
            <a:off x="8314446" y="3973656"/>
            <a:ext cx="3526490" cy="1721475"/>
            <a:chOff x="630203" y="3490604"/>
            <a:chExt cx="3526490" cy="1721475"/>
          </a:xfrm>
        </p:grpSpPr>
        <p:sp>
          <p:nvSpPr>
            <p:cNvPr id="59" name="矩形 58"/>
            <p:cNvSpPr/>
            <p:nvPr/>
          </p:nvSpPr>
          <p:spPr>
            <a:xfrm>
              <a:off x="630203" y="3490604"/>
              <a:ext cx="3526490" cy="17214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735906" y="3579014"/>
              <a:ext cx="3315085" cy="976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zh-CN" altLang="en-US" sz="3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下一个迭代计划</a:t>
              </a:r>
              <a:endPara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20000"/>
                </a:lnSpc>
                <a:defRPr/>
              </a:pPr>
              <a:endPara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08660" y="1478915"/>
            <a:ext cx="10982960" cy="3664585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箭头: 五边形 2"/>
          <p:cNvSpPr/>
          <p:nvPr/>
        </p:nvSpPr>
        <p:spPr>
          <a:xfrm>
            <a:off x="0" y="352474"/>
            <a:ext cx="642938" cy="4846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08275" y="302402"/>
            <a:ext cx="9969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2C2F79"/>
                </a:solidFill>
              </a:rPr>
              <a:t>需求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643081" y="6228715"/>
            <a:ext cx="11048263" cy="0"/>
          </a:xfrm>
          <a:prstGeom prst="line">
            <a:avLst/>
          </a:prstGeom>
          <a:ln>
            <a:solidFill>
              <a:srgbClr val="2C2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53135" y="1576070"/>
            <a:ext cx="10410190" cy="3597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kumimoji="0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功能性需求</a:t>
            </a: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电影文字描述、电影海报、电影截图展示、搜索功能（关键字搜索和日期索引）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卖票功能（儿童票，成人票，老年票）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座位图可视化、选座、VIP选座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模拟刷卡和现金支付、电影票发送到email、在软件中可以查看已购买的票、打印票据为PDF、二维码或条形码验证电影票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用户功能、快捷支付、查看周收入（所有电影和单个电影）、收入图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比较电影票房、比较结果图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响应式布局适配手机用户、并发</a:t>
            </a:r>
          </a:p>
          <a:p>
            <a:pPr algn="just">
              <a:lnSpc>
                <a:spcPct val="120000"/>
              </a:lnSpc>
              <a:defRPr/>
            </a:pPr>
            <a:endParaRPr kumimoji="0" lang="zh-CN" altLang="en-US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08660" y="1478915"/>
            <a:ext cx="10982960" cy="3664585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箭头: 五边形 2"/>
          <p:cNvSpPr/>
          <p:nvPr/>
        </p:nvSpPr>
        <p:spPr>
          <a:xfrm>
            <a:off x="0" y="352474"/>
            <a:ext cx="642938" cy="4846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08275" y="302402"/>
            <a:ext cx="9969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2C2F79"/>
                </a:solidFill>
              </a:rPr>
              <a:t>需求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643081" y="6228715"/>
            <a:ext cx="11048263" cy="0"/>
          </a:xfrm>
          <a:prstGeom prst="line">
            <a:avLst/>
          </a:prstGeom>
          <a:ln>
            <a:solidFill>
              <a:srgbClr val="2C2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53135" y="1576070"/>
            <a:ext cx="10410190" cy="3597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功能性需求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电影文字描述、电影海报、电影截图展示、搜索功能（关键字搜索和日期索引）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卖票功能（儿童票，成人票，老年票）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座位图可视化、选座、VIP选座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模拟刷卡和现金支付、电影票发送到email、在软件中可以查看已购买的票、打印票据为PDF、二维码或条形码验证电影票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用户功能、快捷支付、查看周收入（所有电影和单个电影）、收入图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比较电影票房、比较结果图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响应式布局适配手机用户、并发</a:t>
            </a:r>
          </a:p>
          <a:p>
            <a:pPr algn="just">
              <a:lnSpc>
                <a:spcPct val="120000"/>
              </a:lnSpc>
              <a:defRPr/>
            </a:pP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53135" y="2148522"/>
            <a:ext cx="1554934" cy="3421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730748" y="2131947"/>
            <a:ext cx="1554934" cy="3421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926508" y="2490651"/>
            <a:ext cx="4014201" cy="3421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26508" y="3083599"/>
            <a:ext cx="9662834" cy="4022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170309" y="3753206"/>
            <a:ext cx="3790930" cy="4022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961763" y="4078760"/>
            <a:ext cx="1678197" cy="4022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00405" y="1478915"/>
            <a:ext cx="4916805" cy="27457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箭头: 五边形 2"/>
          <p:cNvSpPr/>
          <p:nvPr/>
        </p:nvSpPr>
        <p:spPr>
          <a:xfrm>
            <a:off x="0" y="352474"/>
            <a:ext cx="642938" cy="4846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08275" y="302402"/>
            <a:ext cx="9969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2C2F79"/>
                </a:solidFill>
              </a:rPr>
              <a:t>需求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643081" y="6228715"/>
            <a:ext cx="11048263" cy="0"/>
          </a:xfrm>
          <a:prstGeom prst="line">
            <a:avLst/>
          </a:prstGeom>
          <a:ln>
            <a:solidFill>
              <a:srgbClr val="2C2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53211" y="1576173"/>
            <a:ext cx="4411611" cy="1936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非功能性需求：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1)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高搜索性能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2)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安全性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3)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解决无障碍问题（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accessibility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</a:p>
          <a:p>
            <a:pPr algn="just">
              <a:lnSpc>
                <a:spcPct val="120000"/>
              </a:lnSpc>
              <a:defRPr/>
            </a:pP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图片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840730" y="1095375"/>
            <a:ext cx="5742940" cy="4307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08025" y="885967"/>
            <a:ext cx="5081270" cy="5203683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箭头: 五边形 2"/>
          <p:cNvSpPr/>
          <p:nvPr/>
        </p:nvSpPr>
        <p:spPr>
          <a:xfrm>
            <a:off x="0" y="352474"/>
            <a:ext cx="642938" cy="4846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08275" y="302402"/>
            <a:ext cx="9969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2C2F79"/>
                </a:solidFill>
              </a:rPr>
              <a:t>开发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643081" y="6228715"/>
            <a:ext cx="11048263" cy="0"/>
          </a:xfrm>
          <a:prstGeom prst="line">
            <a:avLst/>
          </a:prstGeom>
          <a:ln>
            <a:solidFill>
              <a:srgbClr val="2C2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874834" y="990333"/>
            <a:ext cx="4411611" cy="4052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使用敏捷开发将项目分为5个部分：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前端、安卓端、测试、后端服务层（Service）以及后端数据层（DB）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相互独立，同时进行。 预计通过三次迭代完成上述需求：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1.响应式、无障碍化、用户系统、电影描述、海报展示和截图展示、支付功能和买票功能。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2.搜索功能、选座、快捷支付、出票和打印票据、二维码和条形码验证。</a:t>
            </a:r>
          </a:p>
          <a:p>
            <a:pPr algn="just">
              <a:lnSpc>
                <a:spcPct val="120000"/>
              </a:lnSpc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3.查看周收入、比较电影票房以及生成图表、测试。</a:t>
            </a:r>
          </a:p>
        </p:txBody>
      </p:sp>
      <p:pic>
        <p:nvPicPr>
          <p:cNvPr id="6" name="图片 3" descr="这里写图片描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38850" y="1743075"/>
            <a:ext cx="5351145" cy="3742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Build test </a:t>
            </a:r>
            <a:r>
              <a:rPr lang="zh-CN" altLang="en-US"/>
              <a:t>和实现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2947"/>
            <a:ext cx="12192000" cy="242936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主题​​">
  <a:themeElements>
    <a:clrScheme name="企业宣传PPT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2F79"/>
      </a:accent1>
      <a:accent2>
        <a:srgbClr val="FA8A04"/>
      </a:accent2>
      <a:accent3>
        <a:srgbClr val="3B3838"/>
      </a:accent3>
      <a:accent4>
        <a:srgbClr val="AFABAB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全微软雅黑主题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747</Words>
  <Application>Microsoft Office PowerPoint</Application>
  <PresentationFormat>宽屏</PresentationFormat>
  <Paragraphs>106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Build test 和实现</vt:lpstr>
      <vt:lpstr>PowerPoint 演示文稿</vt:lpstr>
      <vt:lpstr>PowerPoint 演示文稿</vt:lpstr>
      <vt:lpstr>PowerPoint 演示文稿</vt:lpstr>
      <vt:lpstr>PowerPoint 演示文稿</vt:lpstr>
      <vt:lpstr>数据库设计</vt:lpstr>
      <vt:lpstr>数据库主表设计</vt:lpstr>
      <vt:lpstr>数据库主表设计</vt:lpstr>
      <vt:lpstr>数据库主表设计</vt:lpstr>
      <vt:lpstr>ER Diagram</vt:lpstr>
      <vt:lpstr>Daily meeting记录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能 猫</dc:creator>
  <cp:lastModifiedBy>Yunjia Feng</cp:lastModifiedBy>
  <cp:revision>51</cp:revision>
  <dcterms:created xsi:type="dcterms:W3CDTF">2021-03-07T14:17:55Z</dcterms:created>
  <dcterms:modified xsi:type="dcterms:W3CDTF">2021-03-08T07:11:50Z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2052-2.0.1.3256</vt:lpwstr>
  </property>
</Properties>
</file>

<file path=docProps/thumbnail.jpeg>
</file>